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81" r:id="rId8"/>
    <p:sldId id="260" r:id="rId9"/>
    <p:sldId id="264" r:id="rId10"/>
    <p:sldId id="265" r:id="rId11"/>
    <p:sldId id="266" r:id="rId12"/>
    <p:sldId id="268" r:id="rId13"/>
    <p:sldId id="267" r:id="rId14"/>
    <p:sldId id="269" r:id="rId15"/>
    <p:sldId id="274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5AC0-B360-4FD2-93D8-EE6A936A8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27BF6-535C-467C-A700-D5232D45B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59A19-F1C4-4859-A4DA-4F5A0291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E5815-410E-4897-A52E-C3E2ECF0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9FD18-B718-4E67-AC97-D02A951D5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337F-0A58-41A5-8DEE-6429A92B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8B945-36F3-454A-98D7-50857A83F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A6547-7489-4FC2-9723-D581AADC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F57AA-4BBB-493C-AEC2-0FEFF24E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F6177-94EC-4E6F-8AC2-3CE724C3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AEEB4-D996-4E0F-8E9C-DAFF76BA3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DE3C3-5F2B-4C61-B476-FDE68F485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2F5FE-A150-45C2-BA4A-02740AD9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26200-59E1-48EC-905A-214CD227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B3532-CC58-4CEF-829B-936D8C88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584E-2FF2-4029-9C80-FBFE6BFF2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6815B-707E-4908-BF2D-EF07DF6AA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4DCD3-4423-4D43-B5B8-529F9C9D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70493-DF5D-432A-8817-767CB350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DD6B-E083-4657-97CA-7D892C26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F69B-8CFA-46E4-B3F9-D6E8D5B8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63886-A5D5-42A1-9316-CE1D53731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964DB-304E-452A-BFDE-14261D5F1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845B2-3837-4A89-94CD-4252772B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302B3-66E1-4E73-8B6A-B94147D8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E496-B71A-4FB0-A887-B1203729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7E863-B7A8-4EB8-92AA-41733CB46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02F1B-E4A9-486E-AD93-8AC537611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BAB1A-7C83-43BF-B0BB-827783E2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019BA-0935-4B4D-8C2E-4CB435E58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4346E-DD8B-4EC7-8DAE-A6347484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1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D8B9-EEDA-4157-B2BA-29F89F38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0D63F-C336-463A-949A-809D76A3D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54220-9722-434E-90AD-9C2788C6C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D5837-AD45-438A-9A6E-46DE4DFE0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B9049-7638-4389-B006-6A7634EC3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B8EE8F-5A63-41AB-BF48-2C7C3A38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45DF1-6C22-4A81-8DBE-EDDD8B61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B5568-BE03-42E3-8C01-71C781C3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0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0AD3-04EF-4517-8EED-DA9DE61D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59B8A-5B52-42B3-8C35-50B99C0D8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2F355-EDB6-4FB3-9FCB-6421DE33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5FA5D-B2BD-408C-A615-4E947929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69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DE844-1B07-446A-91CB-ACAF7D6B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2D2A5-C197-4E0D-9D90-4A604BE8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8B242-63DD-4351-8F80-137A33EF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3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4420-B0EC-4DB5-8A27-FA71D06B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0938A-AEFE-472C-862D-D39D6EEE1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0C8DD-BBA6-43A9-B194-5EAC71000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37990-C333-4926-A0E5-026C4D31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7D5B0-6146-4A44-9CBC-7C3E29C3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D7F8B-8AE6-4DFB-9877-3E43B5F9B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17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81F40-A3E8-40A8-A00A-7CC57B562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F0841-6411-4DE0-8628-3665EB1DC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E0AA-EFD1-4DDD-A4A1-F4D2A3AD5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EBC50-CB2B-4EE7-841D-2BB58D93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AE7B6-E5A5-41A8-A201-E44A05D7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F7E1B-2369-4844-BCEC-B166AECB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8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04CCC0-53AE-4093-B3B9-65B56B8F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70D8C-3151-41B6-AC8A-F655DD55F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1C8C1-BCCD-4F8B-875A-A6BDB04BB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9DB1-C177-4881-8BFE-118A98666160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BAE0C-262B-469C-B9A0-855FBF736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8E93-1343-4071-9F55-D2AEB8337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06349-31B4-4F20-92A1-61BED319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1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15D3-1BF2-4489-9051-BDB9CAA89C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4F768-BFB8-4EA7-A85D-D5AF235948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0F1E3-4273-42D0-A3CC-1D042C340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5" y="1600200"/>
            <a:ext cx="10626571" cy="39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1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80D8-FDBC-4A48-95FE-222F0095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Nancy – Adult and Senior Education</a:t>
            </a:r>
          </a:p>
        </p:txBody>
      </p:sp>
      <p:pic>
        <p:nvPicPr>
          <p:cNvPr id="3074" name="Picture 2" descr="Free Senior Citizen Education Resources | LoveToKnow">
            <a:extLst>
              <a:ext uri="{FF2B5EF4-FFF2-40B4-BE49-F238E27FC236}">
                <a16:creationId xmlns:a16="http://schemas.microsoft.com/office/drawing/2014/main" id="{BE8CCE35-0EF3-4B6B-843F-B1302121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79" y="2345202"/>
            <a:ext cx="4007897" cy="26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768ACA-0A5B-40FF-B17E-4F41C7353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041" y="4528304"/>
            <a:ext cx="2619375" cy="174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6FBEEA-6637-4CCF-B25B-6719988D8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07" y="1589903"/>
            <a:ext cx="4114886" cy="244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2516E-6297-4974-80C3-7280111B0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11" y="4147766"/>
            <a:ext cx="3497802" cy="249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09712-FBC7-31F0-EF90-132A8BBE0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27" y="-16830"/>
            <a:ext cx="2113948" cy="21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8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C275-811F-4BEE-8C00-3BA4801D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0" y="24596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Judy – 4-H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3712F-AF83-4B54-90DD-62F8ECF5C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9288" y="838354"/>
            <a:ext cx="3785833" cy="2839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71192-A351-41D0-8F69-E2AD2295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17" y="365125"/>
            <a:ext cx="2944173" cy="4402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EB124-CA05-473F-8538-1E595050B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433" y="3545367"/>
            <a:ext cx="2154500" cy="2872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31C82-40C5-4A8B-B521-F89719A00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7918" y="3544293"/>
            <a:ext cx="1810491" cy="3171663"/>
          </a:xfrm>
          <a:prstGeom prst="rect">
            <a:avLst/>
          </a:prstGeom>
        </p:spPr>
      </p:pic>
      <p:pic>
        <p:nvPicPr>
          <p:cNvPr id="4098" name="Picture 2" descr="4-H Youth Development | Pulaski County">
            <a:extLst>
              <a:ext uri="{FF2B5EF4-FFF2-40B4-BE49-F238E27FC236}">
                <a16:creationId xmlns:a16="http://schemas.microsoft.com/office/drawing/2014/main" id="{87B84E75-EBB4-4C47-ABB9-944980C22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09" y="4786144"/>
            <a:ext cx="1647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udy">
            <a:extLst>
              <a:ext uri="{FF2B5EF4-FFF2-40B4-BE49-F238E27FC236}">
                <a16:creationId xmlns:a16="http://schemas.microsoft.com/office/drawing/2014/main" id="{6E9CB84F-9417-50C9-76AB-A23A082FF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41" y="1247236"/>
            <a:ext cx="22288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6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ransformation Tuesday: Corn – Texas Farm Bureau – Table Top">
            <a:extLst>
              <a:ext uri="{FF2B5EF4-FFF2-40B4-BE49-F238E27FC236}">
                <a16:creationId xmlns:a16="http://schemas.microsoft.com/office/drawing/2014/main" id="{A59C901B-89F8-436E-B7A7-A85F69BBC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55" y="999116"/>
            <a:ext cx="7876145" cy="52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8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153C-3F87-4B6A-8020-CBE05000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1" y="8001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Corn is used as: corn sweeteners, ethanol, starch, oil, and feed products</a:t>
            </a:r>
            <a:br>
              <a:rPr lang="en-US"/>
            </a:b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1387D-7D0E-498A-B4E6-1DF81A862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24" y="1462912"/>
            <a:ext cx="2619375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F329D-6139-4C24-8D22-CC6F0EDCC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852" y="1244178"/>
            <a:ext cx="3810000" cy="38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E7468-D5F4-4BB1-BD9E-8E28B4DEE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98" y="4891597"/>
            <a:ext cx="1639656" cy="1639656"/>
          </a:xfrm>
          <a:prstGeom prst="rect">
            <a:avLst/>
          </a:prstGeom>
        </p:spPr>
      </p:pic>
      <p:pic>
        <p:nvPicPr>
          <p:cNvPr id="5126" name="Picture 6" descr="cows eating corn - Brookside Agra">
            <a:extLst>
              <a:ext uri="{FF2B5EF4-FFF2-40B4-BE49-F238E27FC236}">
                <a16:creationId xmlns:a16="http://schemas.microsoft.com/office/drawing/2014/main" id="{15B0D9A3-D942-47AB-B316-44D80BA4B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72" y="4373020"/>
            <a:ext cx="2836646" cy="19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6E9B7-BC35-4B13-B1BC-6DBEDDA4B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36" y="4279669"/>
            <a:ext cx="3408654" cy="1792292"/>
          </a:xfrm>
          <a:prstGeom prst="rect">
            <a:avLst/>
          </a:prstGeom>
        </p:spPr>
      </p:pic>
      <p:pic>
        <p:nvPicPr>
          <p:cNvPr id="5128" name="Picture 8" descr="Corn-Ethanol Greenhouse Gas Emissions Lower Than Standard Gasoline | KQLX">
            <a:extLst>
              <a:ext uri="{FF2B5EF4-FFF2-40B4-BE49-F238E27FC236}">
                <a16:creationId xmlns:a16="http://schemas.microsoft.com/office/drawing/2014/main" id="{D4D659F3-617B-47C3-BF3B-6FD15F65B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1" y="1771835"/>
            <a:ext cx="2354617" cy="23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65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eld Corn vs. Food Corn | Nebraska Corn Board">
            <a:extLst>
              <a:ext uri="{FF2B5EF4-FFF2-40B4-BE49-F238E27FC236}">
                <a16:creationId xmlns:a16="http://schemas.microsoft.com/office/drawing/2014/main" id="{1BB9EC06-1C75-46C2-993E-7C4C79464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04" y="3935993"/>
            <a:ext cx="3744032" cy="24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F3C906-41DC-49D4-9268-C7073E00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4" y="1003600"/>
            <a:ext cx="3221429" cy="2425400"/>
          </a:xfrm>
          <a:prstGeom prst="rect">
            <a:avLst/>
          </a:prstGeom>
        </p:spPr>
      </p:pic>
      <p:pic>
        <p:nvPicPr>
          <p:cNvPr id="7172" name="Picture 4" descr="Kellogg's Corn Flakes® | Kellogg's Brands">
            <a:extLst>
              <a:ext uri="{FF2B5EF4-FFF2-40B4-BE49-F238E27FC236}">
                <a16:creationId xmlns:a16="http://schemas.microsoft.com/office/drawing/2014/main" id="{AD9AF31A-B517-4E90-869A-7D8CE6D0C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67" y="4407483"/>
            <a:ext cx="3700455" cy="16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7C77AD-B8A4-4B87-B733-EC34FDA1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38" y="898795"/>
            <a:ext cx="2983870" cy="2235022"/>
          </a:xfrm>
          <a:prstGeom prst="rect">
            <a:avLst/>
          </a:prstGeom>
        </p:spPr>
      </p:pic>
      <p:pic>
        <p:nvPicPr>
          <p:cNvPr id="7174" name="Picture 6" descr="Corn chip - Wikipedia">
            <a:extLst>
              <a:ext uri="{FF2B5EF4-FFF2-40B4-BE49-F238E27FC236}">
                <a16:creationId xmlns:a16="http://schemas.microsoft.com/office/drawing/2014/main" id="{9081ABE1-8C49-4C71-90B2-3542CBED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82" y="3561001"/>
            <a:ext cx="22098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w to Cook Frozen Corn (the RIGHT way) | Favorite Family Recipes">
            <a:extLst>
              <a:ext uri="{FF2B5EF4-FFF2-40B4-BE49-F238E27FC236}">
                <a16:creationId xmlns:a16="http://schemas.microsoft.com/office/drawing/2014/main" id="{687BB64E-D505-42B1-820F-ABB475174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53" y="303575"/>
            <a:ext cx="2166567" cy="3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74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C7368-8094-4A94-A52C-123E53B2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28" y="277705"/>
            <a:ext cx="7598222" cy="1325563"/>
          </a:xfrm>
        </p:spPr>
        <p:txBody>
          <a:bodyPr>
            <a:normAutofit/>
          </a:bodyPr>
          <a:lstStyle/>
          <a:p>
            <a:r>
              <a:rPr lang="en-US" sz="5400" b="1"/>
              <a:t>Corn Syrup and Cornstarch</a:t>
            </a:r>
          </a:p>
        </p:txBody>
      </p:sp>
      <p:pic>
        <p:nvPicPr>
          <p:cNvPr id="9218" name="Picture 2" descr="Amazon.com : Campbell's Red &amp; White Tomato Soup, 10.75-Ounce Cans (Pack of  12) : Grocery &amp; Gourmet Food">
            <a:extLst>
              <a:ext uri="{FF2B5EF4-FFF2-40B4-BE49-F238E27FC236}">
                <a16:creationId xmlns:a16="http://schemas.microsoft.com/office/drawing/2014/main" id="{7DB248E6-2B4B-43A1-8DAD-983157AF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61" y="-52387"/>
            <a:ext cx="1749684" cy="23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7BF33-EA29-403D-B374-001AADACF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86" y="2114133"/>
            <a:ext cx="2143957" cy="2143957"/>
          </a:xfrm>
          <a:prstGeom prst="rect">
            <a:avLst/>
          </a:prstGeom>
        </p:spPr>
      </p:pic>
      <p:pic>
        <p:nvPicPr>
          <p:cNvPr id="9220" name="Picture 4" descr="Great Value Confectioners Powdered Sugar, 32 oz - Walmart.com">
            <a:extLst>
              <a:ext uri="{FF2B5EF4-FFF2-40B4-BE49-F238E27FC236}">
                <a16:creationId xmlns:a16="http://schemas.microsoft.com/office/drawing/2014/main" id="{1AA34BFB-DA85-4B03-80D7-21DB10AB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20" y="440255"/>
            <a:ext cx="2500866" cy="250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spirin &amp; Alcohol (Interactions &amp; Risks)">
            <a:extLst>
              <a:ext uri="{FF2B5EF4-FFF2-40B4-BE49-F238E27FC236}">
                <a16:creationId xmlns:a16="http://schemas.microsoft.com/office/drawing/2014/main" id="{7A132AC4-B130-4D30-A243-7DB6EE31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927" y="3159339"/>
            <a:ext cx="1171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FC Potato and Gravy recipe | RecipeTin Eats">
            <a:extLst>
              <a:ext uri="{FF2B5EF4-FFF2-40B4-BE49-F238E27FC236}">
                <a16:creationId xmlns:a16="http://schemas.microsoft.com/office/drawing/2014/main" id="{7732D2B2-0E7F-4ECE-B282-974429EDF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92" y="4436545"/>
            <a:ext cx="14097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What Are The Best Sodas In The World">
            <a:extLst>
              <a:ext uri="{FF2B5EF4-FFF2-40B4-BE49-F238E27FC236}">
                <a16:creationId xmlns:a16="http://schemas.microsoft.com/office/drawing/2014/main" id="{F18E6339-03D8-4CBE-A208-AAD5102B2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05" y="4693720"/>
            <a:ext cx="25812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Amazon.com: Gerber 2nd Foods Meats - Chicken &amp; Gravy - 2.5 oz - 12 pk : Baby">
            <a:extLst>
              <a:ext uri="{FF2B5EF4-FFF2-40B4-BE49-F238E27FC236}">
                <a16:creationId xmlns:a16="http://schemas.microsoft.com/office/drawing/2014/main" id="{C5550632-0017-4C3A-B597-64468C59F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57" y="147770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ABA08-2C85-4B9C-A03A-C0A12AB290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7" y="1455936"/>
            <a:ext cx="2143957" cy="2143957"/>
          </a:xfrm>
          <a:prstGeom prst="rect">
            <a:avLst/>
          </a:prstGeom>
        </p:spPr>
      </p:pic>
      <p:pic>
        <p:nvPicPr>
          <p:cNvPr id="9230" name="Picture 14" descr="Heinz Tomato Ketchup - 38oz : Target">
            <a:extLst>
              <a:ext uri="{FF2B5EF4-FFF2-40B4-BE49-F238E27FC236}">
                <a16:creationId xmlns:a16="http://schemas.microsoft.com/office/drawing/2014/main" id="{4AC6B544-3B8B-4F37-826F-34E3B17D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87" y="4936032"/>
            <a:ext cx="1762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B767BF-3144-453C-AFDE-2EBA30F3BF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7" y="4312695"/>
            <a:ext cx="2228899" cy="2228899"/>
          </a:xfrm>
          <a:prstGeom prst="rect">
            <a:avLst/>
          </a:prstGeom>
        </p:spPr>
      </p:pic>
      <p:pic>
        <p:nvPicPr>
          <p:cNvPr id="9232" name="Picture 16" descr="Amazon.com: Ball Park Three Meat Hot Dogs, 8:1 Links Per Lb, 6 Inch, 2/5  Lbs, Frozen : Grocery &amp; Gourmet Food">
            <a:extLst>
              <a:ext uri="{FF2B5EF4-FFF2-40B4-BE49-F238E27FC236}">
                <a16:creationId xmlns:a16="http://schemas.microsoft.com/office/drawing/2014/main" id="{1555403C-2032-4B2C-9602-3330A1502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16" y="2963313"/>
            <a:ext cx="2291779" cy="14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05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6FA40-0894-4355-90E9-B14A6E250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18" y="365125"/>
            <a:ext cx="2800425" cy="186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2059B1-D6C1-4EFF-B4EA-EA461A422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41" y="2802385"/>
            <a:ext cx="38100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0510A7-F87F-4377-A9D1-A20A0882A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57" y="1690688"/>
            <a:ext cx="4169318" cy="40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5050C-DDC9-4A57-BDD9-8543DC6A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changes as popcorn pops!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D3EF1-B382-4AEE-B88F-D783F504E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5" y="1757780"/>
            <a:ext cx="10651578" cy="33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74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9DB052-6AC7-4231-A958-79DDE4610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8" y="591106"/>
            <a:ext cx="4255686" cy="4255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5FD6FC-9B66-48EA-B904-E758D09CD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42" y="2716567"/>
            <a:ext cx="6054075" cy="34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64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6DEEC-21FF-4D71-BD49-DEDB818E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65" y="365125"/>
            <a:ext cx="4061000" cy="2938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3E16D-C53A-469A-93F3-97A737483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881" y="1027906"/>
            <a:ext cx="6500054" cy="4325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6DC35-2EFA-416D-9BB4-8916D7AAC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63" y="3070441"/>
            <a:ext cx="4370604" cy="26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1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1187FD-12C0-49E1-9AA0-A3DBDCA14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/>
              <a:t>What is an Extension Agent?</a:t>
            </a:r>
          </a:p>
        </p:txBody>
      </p:sp>
      <p:pic>
        <p:nvPicPr>
          <p:cNvPr id="1026" name="Picture 2" descr="Secret Agent Man">
            <a:extLst>
              <a:ext uri="{FF2B5EF4-FFF2-40B4-BE49-F238E27FC236}">
                <a16:creationId xmlns:a16="http://schemas.microsoft.com/office/drawing/2014/main" id="{35511221-8C5D-4CFF-9AF2-ADDA12376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56" y="2245950"/>
            <a:ext cx="3755254" cy="40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0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6C742-A268-4733-B958-2594A8947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22" y="757094"/>
            <a:ext cx="6052943" cy="53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91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7AC948-F30C-40A5-AA3F-64F417B6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75" y="1175221"/>
            <a:ext cx="4000501" cy="5040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9AA91-E4D3-48AD-AD94-9E15A07B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812" y="215953"/>
            <a:ext cx="5828813" cy="365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95AF2-653B-4313-929B-291B87DE5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149" y="3216261"/>
            <a:ext cx="6117476" cy="34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8C199-4C46-42D1-9FEB-6ED8BA67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98" y="776758"/>
            <a:ext cx="3736942" cy="2679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19A439-0853-4B0A-8ACA-7B7778949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3096013"/>
            <a:ext cx="4526149" cy="3390243"/>
          </a:xfrm>
          <a:prstGeom prst="rect">
            <a:avLst/>
          </a:prstGeom>
        </p:spPr>
      </p:pic>
      <p:pic>
        <p:nvPicPr>
          <p:cNvPr id="10242" name="Picture 2" descr="Popcorn smell Images, Stock Photos &amp; Vectors | Shutterstock">
            <a:extLst>
              <a:ext uri="{FF2B5EF4-FFF2-40B4-BE49-F238E27FC236}">
                <a16:creationId xmlns:a16="http://schemas.microsoft.com/office/drawing/2014/main" id="{C2924ACC-3D7C-4DBB-A038-3F481EBB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6"/>
            <a:ext cx="5375563" cy="38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5521C-E201-42F2-B4AF-647BA2630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417" y="3847041"/>
            <a:ext cx="3333750" cy="26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59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E3F6B-66DC-40B4-8E0C-B2DC03FF5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2" y="593320"/>
            <a:ext cx="5584075" cy="3589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809B5-0D6A-4FED-8711-49F1038DE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413" y="2604828"/>
            <a:ext cx="5146012" cy="385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89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70357-13AA-478A-ADB2-BFE8BF3C3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97" y="415119"/>
            <a:ext cx="9410006" cy="60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7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EBD3-5BFD-4DE4-BDDE-33772147E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" y="365125"/>
            <a:ext cx="11363418" cy="1325563"/>
          </a:xfrm>
        </p:spPr>
        <p:txBody>
          <a:bodyPr>
            <a:noAutofit/>
          </a:bodyPr>
          <a:lstStyle/>
          <a:p>
            <a:r>
              <a:rPr lang="en-US" sz="6000" b="1"/>
              <a:t>We connect the University to You……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37280-2447-4033-A126-8249F90C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681" y="2193925"/>
            <a:ext cx="4245223" cy="2825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1B016-4B5C-48F0-8354-7AF4FDFE8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92" y="3875628"/>
            <a:ext cx="3905647" cy="2501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5A40F-0B40-43DF-B29C-A6B8FC52E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65560" y="3504637"/>
            <a:ext cx="3196467" cy="21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0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ade">
            <a:extLst>
              <a:ext uri="{FF2B5EF4-FFF2-40B4-BE49-F238E27FC236}">
                <a16:creationId xmlns:a16="http://schemas.microsoft.com/office/drawing/2014/main" id="{BE4DF65E-5871-B5F4-0CF4-6188EB616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42225" y="3616391"/>
            <a:ext cx="3414623" cy="2582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ABC43-291E-474A-BB5D-DDEA3270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/>
              <a:t>Our Wild West District Agents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A7C1B-1DEE-4108-8A0D-6CE284F70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155" y="1440058"/>
            <a:ext cx="2933878" cy="2948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A8F81-21F0-46E4-98DB-6B35FE61C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29" y="4420711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04788-5ACC-4954-A387-AF960D87A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98" y="1606794"/>
            <a:ext cx="2487759" cy="2530890"/>
          </a:xfrm>
          <a:prstGeom prst="rect">
            <a:avLst/>
          </a:prstGeom>
        </p:spPr>
      </p:pic>
      <p:pic>
        <p:nvPicPr>
          <p:cNvPr id="7" name="Picture 6" descr="Judy">
            <a:extLst>
              <a:ext uri="{FF2B5EF4-FFF2-40B4-BE49-F238E27FC236}">
                <a16:creationId xmlns:a16="http://schemas.microsoft.com/office/drawing/2014/main" id="{5F7592AA-D731-5ED6-AA2B-7D083D6B1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66" y="1707310"/>
            <a:ext cx="2128209" cy="2537604"/>
          </a:xfrm>
          <a:prstGeom prst="rect">
            <a:avLst/>
          </a:prstGeom>
        </p:spPr>
      </p:pic>
      <p:pic>
        <p:nvPicPr>
          <p:cNvPr id="9" name="Picture 8" descr="May be an image of 1 person">
            <a:extLst>
              <a:ext uri="{FF2B5EF4-FFF2-40B4-BE49-F238E27FC236}">
                <a16:creationId xmlns:a16="http://schemas.microsoft.com/office/drawing/2014/main" id="{1EABD8AD-418A-09D6-81DF-7E5538CCD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4319" y="3191773"/>
            <a:ext cx="2251135" cy="3220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0257BE-A4EB-4CD0-9273-672DAA345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766" y="2471671"/>
            <a:ext cx="2251135" cy="29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7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6CA9-83C3-4527-B7C6-1CB690B5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Kristin - Finance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81043-F4E1-421A-A4DC-61FB38230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4" y="4043340"/>
            <a:ext cx="4697991" cy="2447185"/>
          </a:xfrm>
          <a:prstGeom prst="rect">
            <a:avLst/>
          </a:prstGeom>
        </p:spPr>
      </p:pic>
      <p:pic>
        <p:nvPicPr>
          <p:cNvPr id="1028" name="Picture 4" descr="Financial Literacy for Kids: Lesson Plans for Elementary Students">
            <a:extLst>
              <a:ext uri="{FF2B5EF4-FFF2-40B4-BE49-F238E27FC236}">
                <a16:creationId xmlns:a16="http://schemas.microsoft.com/office/drawing/2014/main" id="{C984C958-BAB2-46B8-A6CF-E2ED91F6F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05" y="459503"/>
            <a:ext cx="3388377" cy="226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outdoor, clothing, sweater, person&#10;&#10;Description automatically generated">
            <a:extLst>
              <a:ext uri="{FF2B5EF4-FFF2-40B4-BE49-F238E27FC236}">
                <a16:creationId xmlns:a16="http://schemas.microsoft.com/office/drawing/2014/main" id="{C18485B3-63A8-22C7-CBD5-96873B2A7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504" y="1404007"/>
            <a:ext cx="2143125" cy="2143125"/>
          </a:xfrm>
          <a:prstGeom prst="rect">
            <a:avLst/>
          </a:prstGeom>
        </p:spPr>
      </p:pic>
      <p:pic>
        <p:nvPicPr>
          <p:cNvPr id="5" name="Picture 4" descr="Why Retirement Makes Seniors Frugal (and Why That May Be a Problem)">
            <a:extLst>
              <a:ext uri="{FF2B5EF4-FFF2-40B4-BE49-F238E27FC236}">
                <a16:creationId xmlns:a16="http://schemas.microsoft.com/office/drawing/2014/main" id="{3D705A91-50F6-5D59-4A0D-C408075DE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332" y="3247487"/>
            <a:ext cx="4704091" cy="30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2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4E129-7A90-455E-BE72-544B86D9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Ron – Horticulture and Crops</a:t>
            </a:r>
          </a:p>
        </p:txBody>
      </p:sp>
      <p:pic>
        <p:nvPicPr>
          <p:cNvPr id="2050" name="Picture 2" descr="16 Effective Lawn Care Tips for Lush Green Lawn | Balcony Garden Web">
            <a:extLst>
              <a:ext uri="{FF2B5EF4-FFF2-40B4-BE49-F238E27FC236}">
                <a16:creationId xmlns:a16="http://schemas.microsoft.com/office/drawing/2014/main" id="{3CA66DC6-B0AB-4021-9046-ADCD75AC5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03" y="4026810"/>
            <a:ext cx="4229943" cy="238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rquee Home Inspections | 5-Star Certified Inspector">
            <a:extLst>
              <a:ext uri="{FF2B5EF4-FFF2-40B4-BE49-F238E27FC236}">
                <a16:creationId xmlns:a16="http://schemas.microsoft.com/office/drawing/2014/main" id="{060DC530-0664-4289-BE1C-FAA73D1B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0" y="1657397"/>
            <a:ext cx="2973743" cy="19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BB49B4-8E79-A9C9-47DC-56387244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87" y="1416769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90454-7C78-46CD-BC04-62A36AADD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927" y="3896139"/>
            <a:ext cx="4535970" cy="22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6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01A1-5C78-3701-2B43-A8CA02DA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 - Agriculture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9AAE0-473A-41FC-8002-9024AE1A5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560" y="1164509"/>
            <a:ext cx="4005419" cy="5328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94D71-63BA-46FB-AE91-3ED35A8D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21" y="1908311"/>
            <a:ext cx="2968299" cy="3884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54878-9534-4425-867D-A937E365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437" y="4136542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076F4-AD67-402B-990D-08A5D0E9C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895" y="1320570"/>
            <a:ext cx="3648210" cy="20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7D53-0116-47FA-A041-AB401FB2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Jade - Livestock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ACE54-C3E7-42FF-AFD0-C4A808A8B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64" y="1891823"/>
            <a:ext cx="2947621" cy="4418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39CF1-3A67-4CE9-A9FE-2D0D4DA3A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893" y="362555"/>
            <a:ext cx="4889751" cy="3839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48F97-931E-4AE1-809E-2EEFBFAF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846" y="3536678"/>
            <a:ext cx="4071891" cy="3060281"/>
          </a:xfrm>
          <a:prstGeom prst="rect">
            <a:avLst/>
          </a:prstGeom>
        </p:spPr>
      </p:pic>
      <p:pic>
        <p:nvPicPr>
          <p:cNvPr id="4" name="Picture 3" descr="Jade">
            <a:extLst>
              <a:ext uri="{FF2B5EF4-FFF2-40B4-BE49-F238E27FC236}">
                <a16:creationId xmlns:a16="http://schemas.microsoft.com/office/drawing/2014/main" id="{21FD0EF6-9392-8F1F-8404-2E23F4137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61742" y="2001149"/>
            <a:ext cx="3342735" cy="24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1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ADD9-FE8A-479B-B901-29AB43F6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Summer – Foods, Nutrition,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DDCA7-D42F-4FFC-8C69-ECE6AA012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37" y="4163789"/>
            <a:ext cx="3195962" cy="2396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07CCD-E813-48D3-9CD1-7B8D25EEF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770" y="1492316"/>
            <a:ext cx="2526527" cy="3368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EE0BE-9E95-4C44-80E7-1392F690D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1718" y="2306700"/>
            <a:ext cx="4928093" cy="3696070"/>
          </a:xfrm>
          <a:prstGeom prst="rect">
            <a:avLst/>
          </a:prstGeom>
        </p:spPr>
      </p:pic>
      <p:pic>
        <p:nvPicPr>
          <p:cNvPr id="3" name="Picture 2" descr="May be an image of 1 person">
            <a:extLst>
              <a:ext uri="{FF2B5EF4-FFF2-40B4-BE49-F238E27FC236}">
                <a16:creationId xmlns:a16="http://schemas.microsoft.com/office/drawing/2014/main" id="{2E4D95C1-BC17-B3F5-75CC-912F04441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55" y="1408980"/>
            <a:ext cx="2538683" cy="36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28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76</Words>
  <Application>Microsoft Office PowerPoint</Application>
  <PresentationFormat>Widescreen</PresentationFormat>
  <Paragraphs>13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What is an Extension Agent?</vt:lpstr>
      <vt:lpstr>We connect the University to You……</vt:lpstr>
      <vt:lpstr>Our Wild West District Agents</vt:lpstr>
      <vt:lpstr>Kristin - Finance</vt:lpstr>
      <vt:lpstr>Ron – Horticulture and Crops</vt:lpstr>
      <vt:lpstr>Pat - Agriculture</vt:lpstr>
      <vt:lpstr>Jade - Livestock</vt:lpstr>
      <vt:lpstr>Summer – Foods, Nutrition, Health</vt:lpstr>
      <vt:lpstr>Nancy – Adult and Senior Education</vt:lpstr>
      <vt:lpstr>Judy – 4-H</vt:lpstr>
      <vt:lpstr>PowerPoint Presentation</vt:lpstr>
      <vt:lpstr>Corn is used as: corn sweeteners, ethanol, starch, oil, and feed products </vt:lpstr>
      <vt:lpstr>PowerPoint Presentation</vt:lpstr>
      <vt:lpstr>Corn Syrup and Cornstarch</vt:lpstr>
      <vt:lpstr>PowerPoint Presentation</vt:lpstr>
      <vt:lpstr>The changes as popcorn pops!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FCS</dc:creator>
  <cp:lastModifiedBy>Nancy Honig</cp:lastModifiedBy>
  <cp:revision>2</cp:revision>
  <dcterms:created xsi:type="dcterms:W3CDTF">2022-03-17T21:36:03Z</dcterms:created>
  <dcterms:modified xsi:type="dcterms:W3CDTF">2024-11-26T19:25:28Z</dcterms:modified>
</cp:coreProperties>
</file>